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34"/>
  </p:notesMasterIdLst>
  <p:sldIdLst>
    <p:sldId id="277" r:id="rId3"/>
    <p:sldId id="292" r:id="rId4"/>
    <p:sldId id="256" r:id="rId5"/>
    <p:sldId id="278" r:id="rId6"/>
    <p:sldId id="291" r:id="rId7"/>
    <p:sldId id="286" r:id="rId8"/>
    <p:sldId id="287" r:id="rId9"/>
    <p:sldId id="282" r:id="rId10"/>
    <p:sldId id="283" r:id="rId11"/>
    <p:sldId id="285" r:id="rId12"/>
    <p:sldId id="284" r:id="rId13"/>
    <p:sldId id="280" r:id="rId14"/>
    <p:sldId id="281" r:id="rId15"/>
    <p:sldId id="289" r:id="rId16"/>
    <p:sldId id="288" r:id="rId17"/>
    <p:sldId id="290" r:id="rId18"/>
    <p:sldId id="293" r:id="rId19"/>
    <p:sldId id="279" r:id="rId20"/>
    <p:sldId id="258" r:id="rId21"/>
    <p:sldId id="259" r:id="rId22"/>
    <p:sldId id="260" r:id="rId23"/>
    <p:sldId id="264" r:id="rId24"/>
    <p:sldId id="269" r:id="rId25"/>
    <p:sldId id="272" r:id="rId26"/>
    <p:sldId id="266" r:id="rId27"/>
    <p:sldId id="271" r:id="rId28"/>
    <p:sldId id="274" r:id="rId29"/>
    <p:sldId id="273" r:id="rId30"/>
    <p:sldId id="276" r:id="rId31"/>
    <p:sldId id="275" r:id="rId32"/>
    <p:sldId id="265" r:id="rId33"/>
  </p:sldIdLst>
  <p:sldSz cx="9144000" cy="5143500" type="screen16x9"/>
  <p:notesSz cx="6858000" cy="9144000"/>
  <p:embeddedFontLst>
    <p:embeddedFont>
      <p:font typeface="Andale Mono" panose="020B0509000000000004" pitchFamily="49" charset="0"/>
      <p:regular r:id="rId35"/>
    </p:embeddedFont>
    <p:embeddedFont>
      <p:font typeface="Avenir Book" panose="02000503020000020003" pitchFamily="2" charset="0"/>
      <p:regular r:id="rId36"/>
      <p:italic r:id="rId37"/>
    </p:embeddedFont>
    <p:embeddedFont>
      <p:font typeface="Helvetica Neue" panose="02000503000000020004" pitchFamily="2" charset="0"/>
      <p:regular r:id="rId38"/>
      <p:bold r:id="rId39"/>
      <p:italic r:id="rId40"/>
      <p:boldItalic r:id="rId41"/>
    </p:embeddedFont>
    <p:embeddedFont>
      <p:font typeface="Helvetica Neue Light" panose="02000403000000020004" pitchFamily="2" charset="0"/>
      <p:regular r:id="rId42"/>
      <p:bold r:id="rId43"/>
      <p:italic r:id="rId44"/>
      <p:boldItalic r:id="rId45"/>
    </p:embeddedFont>
    <p:embeddedFont>
      <p:font typeface="Montserrat" pitchFamily="2" charset="77"/>
      <p:regular r:id="rId46"/>
      <p:bold r:id="rId47"/>
      <p:italic r:id="rId48"/>
      <p:boldItalic r:id="rId49"/>
    </p:embeddedFont>
    <p:embeddedFont>
      <p:font typeface="Montserrat SemiBold" panose="020F0502020204030204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Medium" panose="020F0502020204030204" pitchFamily="34" charset="0"/>
      <p:regular r:id="rId58"/>
      <p:bold r:id="rId59"/>
      <p:italic r:id="rId60"/>
      <p:boldItalic r:id="rId61"/>
    </p:embeddedFont>
    <p:embeddedFont>
      <p:font typeface="Roboto Slab" pitchFamily="2" charset="0"/>
      <p:regular r:id="rId62"/>
      <p:bold r:id="rId63"/>
    </p:embeddedFont>
    <p:embeddedFont>
      <p:font typeface="Roboto Slab Regular" pitchFamily="2" charset="0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fía Dalponte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4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F1C504-F717-405A-9A30-BA9096A04D1C}">
  <a:tblStyle styleId="{55F1C504-F717-405A-9A30-BA9096A04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Relationship Id="rId34" Type="http://schemas.openxmlformats.org/officeDocument/2006/relationships/notesMaster" Target="notesMasters/notes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267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70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9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711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275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624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538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047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9f3c7e9f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9f3c7e9f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d82efa39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d82efa39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d82efa39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d82efa39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5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09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923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122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10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633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186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969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55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71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01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547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363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89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d82efa39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d82efa39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99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40.png"/><Relationship Id="rId1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hyperlink" Target="https://www.analyticsvidhya.com/blog/2020/04/how-to-deploy-machine-learning-model-flask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obs.thebookseller.com/job/postscript-books/book-buyer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www.goodreads.com/blog/show/1616-case-study-how-celadon-books-got-everyone-talking-about-the-silent-pa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62" name="Picture 2" descr="Unstructured, semi-structured, and structured data | Download Scientific  Diagram">
            <a:extLst>
              <a:ext uri="{FF2B5EF4-FFF2-40B4-BE49-F238E27FC236}">
                <a16:creationId xmlns:a16="http://schemas.microsoft.com/office/drawing/2014/main" id="{712962A8-6121-0940-AA5C-55A157476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868679"/>
            <a:ext cx="8087614" cy="313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99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7170" name="Picture 2" descr="The Silent Patient">
            <a:extLst>
              <a:ext uri="{FF2B5EF4-FFF2-40B4-BE49-F238E27FC236}">
                <a16:creationId xmlns:a16="http://schemas.microsoft.com/office/drawing/2014/main" id="{54F15A12-C288-C14C-BEFA-BEFBB856D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38" y="749808"/>
            <a:ext cx="6245443" cy="379933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17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5122" name="Picture 2" descr="The Silent Patient">
            <a:extLst>
              <a:ext uri="{FF2B5EF4-FFF2-40B4-BE49-F238E27FC236}">
                <a16:creationId xmlns:a16="http://schemas.microsoft.com/office/drawing/2014/main" id="{4A5CA9B0-C5CC-894C-BAE2-D53B5FAA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2" y="819143"/>
            <a:ext cx="6189681" cy="376540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87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35" y="496211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Silo with solid fill">
            <a:extLst>
              <a:ext uri="{FF2B5EF4-FFF2-40B4-BE49-F238E27FC236}">
                <a16:creationId xmlns:a16="http://schemas.microsoft.com/office/drawing/2014/main" id="{1E99CB63-57E5-3B41-AA76-B0731A9BB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86100" y="2699341"/>
            <a:ext cx="914400" cy="914400"/>
          </a:xfrm>
          <a:prstGeom prst="rect">
            <a:avLst/>
          </a:prstGeom>
        </p:spPr>
      </p:pic>
      <p:pic>
        <p:nvPicPr>
          <p:cNvPr id="7" name="Graphic 6" descr="Silo outline">
            <a:extLst>
              <a:ext uri="{FF2B5EF4-FFF2-40B4-BE49-F238E27FC236}">
                <a16:creationId xmlns:a16="http://schemas.microsoft.com/office/drawing/2014/main" id="{1F80EEAA-9424-4D4C-921F-E1EAF0F2F3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4828" y="2699341"/>
            <a:ext cx="914400" cy="914400"/>
          </a:xfrm>
          <a:prstGeom prst="rect">
            <a:avLst/>
          </a:prstGeom>
        </p:spPr>
      </p:pic>
      <p:pic>
        <p:nvPicPr>
          <p:cNvPr id="9" name="Graphic 8" descr="Silo with solid fill">
            <a:extLst>
              <a:ext uri="{FF2B5EF4-FFF2-40B4-BE49-F238E27FC236}">
                <a16:creationId xmlns:a16="http://schemas.microsoft.com/office/drawing/2014/main" id="{557250EE-1867-054A-934E-D63AC6EFBE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3556" y="2699341"/>
            <a:ext cx="914400" cy="914400"/>
          </a:xfrm>
          <a:prstGeom prst="rect">
            <a:avLst/>
          </a:prstGeom>
        </p:spPr>
      </p:pic>
      <p:pic>
        <p:nvPicPr>
          <p:cNvPr id="14" name="Graphic 13" descr="Silo outline">
            <a:extLst>
              <a:ext uri="{FF2B5EF4-FFF2-40B4-BE49-F238E27FC236}">
                <a16:creationId xmlns:a16="http://schemas.microsoft.com/office/drawing/2014/main" id="{3C290814-2EDA-544C-A6CC-4BAEE69585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372" y="269934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799278-9C9F-6445-B7EE-B8F6357915E0}"/>
              </a:ext>
            </a:extLst>
          </p:cNvPr>
          <p:cNvSpPr txBox="1"/>
          <p:nvPr/>
        </p:nvSpPr>
        <p:spPr>
          <a:xfrm>
            <a:off x="510678" y="3613741"/>
            <a:ext cx="11204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01CB42-9849-B24D-A651-ADC2F50D9CCE}"/>
              </a:ext>
            </a:extLst>
          </p:cNvPr>
          <p:cNvSpPr txBox="1"/>
          <p:nvPr/>
        </p:nvSpPr>
        <p:spPr>
          <a:xfrm>
            <a:off x="2777179" y="3613741"/>
            <a:ext cx="11204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Reporting and analytics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287475-A94C-5D43-AA02-19A27469BF4E}"/>
              </a:ext>
            </a:extLst>
          </p:cNvPr>
          <p:cNvSpPr txBox="1"/>
          <p:nvPr/>
        </p:nvSpPr>
        <p:spPr>
          <a:xfrm>
            <a:off x="5055462" y="3613741"/>
            <a:ext cx="11204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Data science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C65857-1943-CE47-95E1-8F2C9F532DAA}"/>
              </a:ext>
            </a:extLst>
          </p:cNvPr>
          <p:cNvSpPr txBox="1"/>
          <p:nvPr/>
        </p:nvSpPr>
        <p:spPr>
          <a:xfrm>
            <a:off x="7397496" y="3613741"/>
            <a:ext cx="11204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/>
              <a:t>Business decision maker - buyers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72E53-A1B0-4440-9DB3-DC89897E3C2C}"/>
              </a:ext>
            </a:extLst>
          </p:cNvPr>
          <p:cNvSpPr txBox="1"/>
          <p:nvPr/>
        </p:nvSpPr>
        <p:spPr>
          <a:xfrm>
            <a:off x="419240" y="1364270"/>
            <a:ext cx="27622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ndale Mono" panose="020B0509000000000004" pitchFamily="49" charset="0"/>
              </a:rPr>
              <a:t>Example book publisher</a:t>
            </a:r>
          </a:p>
          <a:p>
            <a:r>
              <a:rPr lang="en-GB" dirty="0">
                <a:latin typeface="Andale Mono" panose="020B0509000000000004" pitchFamily="49" charset="0"/>
              </a:rPr>
              <a:t> case where data science</a:t>
            </a:r>
          </a:p>
          <a:p>
            <a:r>
              <a:rPr lang="en-GB" dirty="0">
                <a:latin typeface="Andale Mono" panose="020B0509000000000004" pitchFamily="49" charset="0"/>
              </a:rPr>
              <a:t>model needs to be live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Steps to Start Training your Custom Tensorflow Model in AWS SageMaker | by  Eduardo Muñoz | Towards Data Science">
            <a:extLst>
              <a:ext uri="{FF2B5EF4-FFF2-40B4-BE49-F238E27FC236}">
                <a16:creationId xmlns:a16="http://schemas.microsoft.com/office/drawing/2014/main" id="{9E914872-A031-B945-BC4F-45290EE17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374" y="194780"/>
            <a:ext cx="6969252" cy="475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5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deploy model flask">
            <a:hlinkClick r:id="rId4"/>
            <a:extLst>
              <a:ext uri="{FF2B5EF4-FFF2-40B4-BE49-F238E27FC236}">
                <a16:creationId xmlns:a16="http://schemas.microsoft.com/office/drawing/2014/main" id="{37F839A9-BB48-634E-8405-944BBC18E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56" y="988569"/>
            <a:ext cx="6471415" cy="364333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293286-78F5-F446-8403-6E0CF8F26D83}"/>
              </a:ext>
            </a:extLst>
          </p:cNvPr>
          <p:cNvSpPr txBox="1"/>
          <p:nvPr/>
        </p:nvSpPr>
        <p:spPr>
          <a:xfrm>
            <a:off x="559523" y="551854"/>
            <a:ext cx="802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ndale Mono" panose="020B0509000000000004" pitchFamily="49" charset="0"/>
              </a:rPr>
              <a:t>Deploy machine learning models to the business users (example with Flask)</a:t>
            </a:r>
          </a:p>
        </p:txBody>
      </p:sp>
    </p:spTree>
    <p:extLst>
      <p:ext uri="{BB962C8B-B14F-4D97-AF65-F5344CB8AC3E}">
        <p14:creationId xmlns:p14="http://schemas.microsoft.com/office/powerpoint/2010/main" val="320392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18" name="Picture 2" descr="Amazon SageMaker Autopilot | Amazon SageMaker">
            <a:extLst>
              <a:ext uri="{FF2B5EF4-FFF2-40B4-BE49-F238E27FC236}">
                <a16:creationId xmlns:a16="http://schemas.microsoft.com/office/drawing/2014/main" id="{C0BB3023-7A59-1C44-A4B5-645975865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" y="1281084"/>
            <a:ext cx="8074152" cy="202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E6B01C-40D9-9F44-92E8-90234CBB9D16}"/>
              </a:ext>
            </a:extLst>
          </p:cNvPr>
          <p:cNvSpPr txBox="1"/>
          <p:nvPr/>
        </p:nvSpPr>
        <p:spPr>
          <a:xfrm>
            <a:off x="559523" y="551854"/>
            <a:ext cx="8454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ndale Mono" panose="020B0509000000000004" pitchFamily="49" charset="0"/>
              </a:rPr>
              <a:t>Deploy machine learning models to the business users (example with </a:t>
            </a:r>
            <a:r>
              <a:rPr lang="en-GB" dirty="0" err="1">
                <a:latin typeface="Andale Mono" panose="020B0509000000000004" pitchFamily="49" charset="0"/>
              </a:rPr>
              <a:t>Sagemaker</a:t>
            </a:r>
            <a:r>
              <a:rPr lang="en-GB" dirty="0">
                <a:latin typeface="Andale Mono" panose="020B05090000000000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12078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31;p50">
            <a:extLst>
              <a:ext uri="{FF2B5EF4-FFF2-40B4-BE49-F238E27FC236}">
                <a16:creationId xmlns:a16="http://schemas.microsoft.com/office/drawing/2014/main" id="{B6E68B8E-3E1B-A44A-BB4C-AF7B92A3403D}"/>
              </a:ext>
            </a:extLst>
          </p:cNvPr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Big 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big is it?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7C2F42-3C38-2147-AA53-8B715BBD512F}"/>
              </a:ext>
            </a:extLst>
          </p:cNvPr>
          <p:cNvSpPr/>
          <p:nvPr/>
        </p:nvSpPr>
        <p:spPr>
          <a:xfrm>
            <a:off x="4443600" y="1510972"/>
            <a:ext cx="4325496" cy="16004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Examples of machine-generated data sources:</a:t>
            </a:r>
          </a:p>
          <a:p>
            <a:r>
              <a:rPr lang="en-GB" dirty="0">
                <a:latin typeface="Helvetica" pitchFamily="2" charset="0"/>
              </a:rPr>
              <a:t>● Sensors on vehicles, appliances and industrial machinery</a:t>
            </a:r>
          </a:p>
          <a:p>
            <a:r>
              <a:rPr lang="en-GB" dirty="0">
                <a:latin typeface="Helvetica" pitchFamily="2" charset="0"/>
              </a:rPr>
              <a:t>● Cameras used for security vigilance</a:t>
            </a:r>
          </a:p>
          <a:p>
            <a:r>
              <a:rPr lang="en-GB" dirty="0">
                <a:latin typeface="Helvetica" pitchFamily="2" charset="0"/>
              </a:rPr>
              <a:t>● Satellites</a:t>
            </a:r>
          </a:p>
          <a:p>
            <a:r>
              <a:rPr lang="en-GB" dirty="0">
                <a:latin typeface="Helvetica" pitchFamily="2" charset="0"/>
              </a:rPr>
              <a:t>● Medical devices</a:t>
            </a:r>
          </a:p>
          <a:p>
            <a:r>
              <a:rPr lang="en-GB" dirty="0">
                <a:latin typeface="Helvetica" pitchFamily="2" charset="0"/>
              </a:rPr>
              <a:t>● Personal tools -smartphone apps | fitness trackers</a:t>
            </a:r>
            <a:endParaRPr lang="en-GB" dirty="0">
              <a:effectLst/>
              <a:latin typeface="Helvetica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65060-5BA8-C644-93A2-88CC0538E744}"/>
              </a:ext>
            </a:extLst>
          </p:cNvPr>
          <p:cNvSpPr/>
          <p:nvPr/>
        </p:nvSpPr>
        <p:spPr>
          <a:xfrm>
            <a:off x="374904" y="1629844"/>
            <a:ext cx="3831336" cy="116955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Helvetica" pitchFamily="2" charset="0"/>
              </a:rPr>
              <a:t>Examples of human-generated data sources:</a:t>
            </a:r>
          </a:p>
          <a:p>
            <a:r>
              <a:rPr lang="en-GB" dirty="0">
                <a:latin typeface="Helvetica" pitchFamily="2" charset="0"/>
              </a:rPr>
              <a:t>● image and video sharing</a:t>
            </a:r>
          </a:p>
          <a:p>
            <a:r>
              <a:rPr lang="en-GB" dirty="0">
                <a:latin typeface="Helvetica" pitchFamily="2" charset="0"/>
              </a:rPr>
              <a:t>● likes and comments</a:t>
            </a:r>
          </a:p>
          <a:p>
            <a:r>
              <a:rPr lang="en-GB" dirty="0">
                <a:latin typeface="Helvetica" pitchFamily="2" charset="0"/>
              </a:rPr>
              <a:t>● instant messenger</a:t>
            </a:r>
          </a:p>
          <a:p>
            <a:r>
              <a:rPr lang="en-GB" dirty="0">
                <a:latin typeface="Helvetica" pitchFamily="2" charset="0"/>
              </a:rPr>
              <a:t>● status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94543E-069A-8547-9422-097038FF923D}"/>
              </a:ext>
            </a:extLst>
          </p:cNvPr>
          <p:cNvSpPr/>
          <p:nvPr/>
        </p:nvSpPr>
        <p:spPr>
          <a:xfrm>
            <a:off x="429384" y="3717047"/>
            <a:ext cx="802843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venir Book" panose="02000503020000020003" pitchFamily="2" charset="0"/>
              </a:rPr>
              <a:t>- if we take all the data generated in the world between the beginning of time and 2008 the same amount of data will soon be generated every single minute.</a:t>
            </a:r>
          </a:p>
          <a:p>
            <a:r>
              <a:rPr lang="en-GB" dirty="0">
                <a:latin typeface="Avenir Book" panose="02000503020000020003" pitchFamily="2" charset="0"/>
              </a:rPr>
              <a:t>(Bernard Marr, Bernard Marr &amp; Co.)</a:t>
            </a:r>
            <a:endParaRPr lang="en-GB" dirty="0"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411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231;p50">
            <a:extLst>
              <a:ext uri="{FF2B5EF4-FFF2-40B4-BE49-F238E27FC236}">
                <a16:creationId xmlns:a16="http://schemas.microsoft.com/office/drawing/2014/main" id="{B6E68B8E-3E1B-A44A-BB4C-AF7B92A3403D}"/>
              </a:ext>
            </a:extLst>
          </p:cNvPr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Big 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big is it?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C5AB82-88A5-2C45-B329-DF9F4B94C1D5}"/>
              </a:ext>
            </a:extLst>
          </p:cNvPr>
          <p:cNvSpPr/>
          <p:nvPr/>
        </p:nvSpPr>
        <p:spPr>
          <a:xfrm>
            <a:off x="667512" y="1199269"/>
            <a:ext cx="75255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 2018, the total amount of data created, captured, copied and consumed in the world was </a:t>
            </a:r>
            <a:r>
              <a:rPr lang="en-GB" b="1" dirty="0">
                <a:solidFill>
                  <a:srgbClr val="202124"/>
                </a:solidFill>
                <a:latin typeface="arial" panose="020B0604020202020204" pitchFamily="34" charset="0"/>
              </a:rPr>
              <a:t>33 zettabytes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 (ZB) – the equivalent of 33 trillion gigabytes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grew to 59ZB in 2020 and is predicted to reach 175ZB by 2025</a:t>
            </a:r>
          </a:p>
        </p:txBody>
      </p:sp>
      <p:pic>
        <p:nvPicPr>
          <p:cNvPr id="18434" name="Picture 2" descr="Global DataSphere to Hit 59 Zettabytes in 2020 ...">
            <a:extLst>
              <a:ext uri="{FF2B5EF4-FFF2-40B4-BE49-F238E27FC236}">
                <a16:creationId xmlns:a16="http://schemas.microsoft.com/office/drawing/2014/main" id="{F43EB34A-A158-0247-AFB5-CD274BDE6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433" y="2093976"/>
            <a:ext cx="4639901" cy="261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262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49BD-FB7E-174F-8FA1-32C852FD6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lets look at architecture options</a:t>
            </a:r>
          </a:p>
        </p:txBody>
      </p:sp>
    </p:spTree>
    <p:extLst>
      <p:ext uri="{BB962C8B-B14F-4D97-AF65-F5344CB8AC3E}">
        <p14:creationId xmlns:p14="http://schemas.microsoft.com/office/powerpoint/2010/main" val="2420637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0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system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0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a big umbrella term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that encapsulates data storage, computational resources, and everything in between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All technologies that support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collection, storage, processing, and dashboarding is included in the architecture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Architects are people who translate business needs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and design and build these systems, calculate ROI, monitor backups and fault tolerance,  and support change management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50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10" name="Picture 2" descr="Chart: Paris Air Pollution Has Reached A Critical Level | Statista">
            <a:extLst>
              <a:ext uri="{FF2B5EF4-FFF2-40B4-BE49-F238E27FC236}">
                <a16:creationId xmlns:a16="http://schemas.microsoft.com/office/drawing/2014/main" id="{7704F9C2-58D6-0942-BC34-1D1755AB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0" y="190172"/>
            <a:ext cx="3342295" cy="23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231;p50">
            <a:extLst>
              <a:ext uri="{FF2B5EF4-FFF2-40B4-BE49-F238E27FC236}">
                <a16:creationId xmlns:a16="http://schemas.microsoft.com/office/drawing/2014/main" id="{926D2FEF-B62F-444E-AD9A-26F9F8418917}"/>
              </a:ext>
            </a:extLst>
          </p:cNvPr>
          <p:cNvSpPr txBox="1"/>
          <p:nvPr/>
        </p:nvSpPr>
        <p:spPr>
          <a:xfrm>
            <a:off x="3657600" y="545675"/>
            <a:ext cx="5046444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" sz="2000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ir</a:t>
            </a: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pollution data collection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Unstructured - Semi Structured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64084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262" y="1239401"/>
            <a:ext cx="6725475" cy="33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51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Architecture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The data warehouse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2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sz="23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STORAGE</a:t>
            </a:r>
            <a:endParaRPr sz="23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2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DBs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2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storage system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Stores data in a structured format for easy  retrieval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2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Lake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52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dump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Repository to store all kinds of data, in its natural format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53" name="Google Shape;25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2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DWs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52"/>
          <p:cNvSpPr txBox="1"/>
          <p:nvPr/>
        </p:nvSpPr>
        <p:spPr>
          <a:xfrm>
            <a:off x="4636750" y="2675700"/>
            <a:ext cx="16947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Database that integrates databases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analytical purposes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6" name="Google Shape;256;p5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" name="Google Shape;257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2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Marts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52"/>
          <p:cNvSpPr txBox="1"/>
          <p:nvPr/>
        </p:nvSpPr>
        <p:spPr>
          <a:xfrm>
            <a:off x="6509550" y="2675700"/>
            <a:ext cx="1791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Store data from DWs 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be used by a specific business function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WAREHOUSE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632525" y="1287250"/>
            <a:ext cx="7477200" cy="34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a copy of transactional data structured for querying and reporting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a relational database, a multidimensional database, or a flat file, etc.</a:t>
            </a: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can be normalized or denormalized;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used to consolidate information from multiple resources for improved query performance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main purpose is data mining,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visualization, and advanced reporting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is stored in DWs from operational DBMS </a:t>
            </a: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(OLTPs – which are usually designed independently of each other and is difficult to share information)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CLOUD |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DATAWAREHOUSE - </a:t>
            </a:r>
            <a:r>
              <a:rPr lang="en" sz="2000" b="1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SNOWFLAKE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6" descr="Will Snowflake Win In The Cloud Data Warehouse Race? - by SeattleDataGuy -  SeattleDataGuy&amp;#39;s Newsletter">
            <a:extLst>
              <a:ext uri="{FF2B5EF4-FFF2-40B4-BE49-F238E27FC236}">
                <a16:creationId xmlns:a16="http://schemas.microsoft.com/office/drawing/2014/main" id="{F4C727B3-FE1B-DE48-8FB1-5FE3C0287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" y="1131174"/>
            <a:ext cx="8756120" cy="397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935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CLOUD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DATAWAREHOUSE - </a:t>
            </a:r>
            <a:r>
              <a:rPr lang="en" sz="2000" b="1" dirty="0">
                <a:solidFill>
                  <a:schemeClr val="bg1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SNOWFLAKE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94" name="Picture 2" descr="Right Sizing Snowflake Warehouses / Compute - DEV Community">
            <a:extLst>
              <a:ext uri="{FF2B5EF4-FFF2-40B4-BE49-F238E27FC236}">
                <a16:creationId xmlns:a16="http://schemas.microsoft.com/office/drawing/2014/main" id="{94AF87B6-63C2-9744-986F-E70B09A71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27" y="1204285"/>
            <a:ext cx="8340545" cy="350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062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6"/>
          <p:cNvSpPr txBox="1"/>
          <p:nvPr/>
        </p:nvSpPr>
        <p:spPr>
          <a:xfrm>
            <a:off x="585600" y="680800"/>
            <a:ext cx="8109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LAKE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5178196" y="545675"/>
            <a:ext cx="3516704" cy="39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it:</a:t>
            </a:r>
            <a:endParaRPr sz="16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entral</a:t>
            </a: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storage repository where data is dumped for future use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en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-GB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olds</a:t>
            </a:r>
            <a:r>
              <a:rPr lang="en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big data from many sources</a:t>
            </a: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Stores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semi-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structured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unstructured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not clean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organised</a:t>
            </a: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Stored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inexpensive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capacity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r>
              <a:rPr lang="de-DE" sz="12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not an </a:t>
            </a:r>
            <a:r>
              <a:rPr lang="de-DE" sz="1200" b="1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issue</a:t>
            </a:r>
            <a:endParaRPr lang="de-DE"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FF75A7-1BFE-FE49-A2FF-64624DBC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9" y="1392100"/>
            <a:ext cx="4592597" cy="26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27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27EEE3-9053-3745-9643-E8001767D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24" y="363728"/>
            <a:ext cx="7305552" cy="441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27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92" name="Picture 4" descr="Running Analytics on the Data Lake - The Databricks Blog">
            <a:extLst>
              <a:ext uri="{FF2B5EF4-FFF2-40B4-BE49-F238E27FC236}">
                <a16:creationId xmlns:a16="http://schemas.microsoft.com/office/drawing/2014/main" id="{C802A61B-B6FF-D849-8D71-72D4F7B36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49" y="436475"/>
            <a:ext cx="6686575" cy="427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71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42" name="Picture 2" descr="modern data stack vs databricks ecosystem">
            <a:extLst>
              <a:ext uri="{FF2B5EF4-FFF2-40B4-BE49-F238E27FC236}">
                <a16:creationId xmlns:a16="http://schemas.microsoft.com/office/drawing/2014/main" id="{8A07B065-07C9-9B40-BAEC-8F77809C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5" y="78105"/>
            <a:ext cx="8596915" cy="498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019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C0957-9DC3-0041-93E7-A5800AE9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89" y="545675"/>
            <a:ext cx="7618222" cy="393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66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48"/>
          <p:cNvSpPr txBox="1">
            <a:spLocks noGrp="1"/>
          </p:cNvSpPr>
          <p:nvPr>
            <p:ph type="title" idx="2"/>
          </p:nvPr>
        </p:nvSpPr>
        <p:spPr>
          <a:xfrm>
            <a:off x="1852475" y="27811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Production architecture: </a:t>
            </a:r>
            <a:br>
              <a:rPr lang="en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Warehouse, Lake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8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38" name="Picture 2" descr="Comparing Databricks to Apache Spark - Databricks">
            <a:extLst>
              <a:ext uri="{FF2B5EF4-FFF2-40B4-BE49-F238E27FC236}">
                <a16:creationId xmlns:a16="http://schemas.microsoft.com/office/drawing/2014/main" id="{3407E040-35D5-D643-AC10-12EC06763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0"/>
            <a:ext cx="79708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10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D007-260D-5F44-A276-844191EB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</a:t>
            </a:r>
          </a:p>
        </p:txBody>
      </p:sp>
    </p:spTree>
    <p:extLst>
      <p:ext uri="{BB962C8B-B14F-4D97-AF65-F5344CB8AC3E}">
        <p14:creationId xmlns:p14="http://schemas.microsoft.com/office/powerpoint/2010/main" val="31741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35" y="496211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5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9391F8-A436-9743-BA6C-AEFD3F073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94" y="696469"/>
            <a:ext cx="4315106" cy="74828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8198" name="Picture 6" descr="How to Write a Blurb for Your Fiction Book | Self Publishing Lab">
            <a:extLst>
              <a:ext uri="{FF2B5EF4-FFF2-40B4-BE49-F238E27FC236}">
                <a16:creationId xmlns:a16="http://schemas.microsoft.com/office/drawing/2014/main" id="{5C699559-2EDD-0640-833B-54311903B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806" y="436475"/>
            <a:ext cx="40005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6"/>
            <a:extLst>
              <a:ext uri="{FF2B5EF4-FFF2-40B4-BE49-F238E27FC236}">
                <a16:creationId xmlns:a16="http://schemas.microsoft.com/office/drawing/2014/main" id="{2D7D8D91-932D-C94A-B2C3-0FBF1F874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87" y="1534058"/>
            <a:ext cx="5423657" cy="3172967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6736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Grupo Hachette Livre| página principal">
            <a:extLst>
              <a:ext uri="{FF2B5EF4-FFF2-40B4-BE49-F238E27FC236}">
                <a16:creationId xmlns:a16="http://schemas.microsoft.com/office/drawing/2014/main" id="{2DF11A20-CDDF-A947-9AA1-8E9EFF12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35" y="496211"/>
            <a:ext cx="2668861" cy="140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5850396" y="1364270"/>
            <a:ext cx="29851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2" name="Picture 2" descr="The Silent Patient">
            <a:extLst>
              <a:ext uri="{FF2B5EF4-FFF2-40B4-BE49-F238E27FC236}">
                <a16:creationId xmlns:a16="http://schemas.microsoft.com/office/drawing/2014/main" id="{DDF152FF-CAA7-6041-912A-D60C9F00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89" y="654875"/>
            <a:ext cx="6324607" cy="384748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hlinkClick r:id="rId7"/>
            <a:extLst>
              <a:ext uri="{FF2B5EF4-FFF2-40B4-BE49-F238E27FC236}">
                <a16:creationId xmlns:a16="http://schemas.microsoft.com/office/drawing/2014/main" id="{D846597B-F51D-E445-8A14-2368C646F51F}"/>
              </a:ext>
            </a:extLst>
          </p:cNvPr>
          <p:cNvSpPr txBox="1"/>
          <p:nvPr/>
        </p:nvSpPr>
        <p:spPr>
          <a:xfrm>
            <a:off x="7278624" y="4251960"/>
            <a:ext cx="1005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/>
              <a:t>Link to source</a:t>
            </a:r>
          </a:p>
        </p:txBody>
      </p:sp>
    </p:spTree>
    <p:extLst>
      <p:ext uri="{BB962C8B-B14F-4D97-AF65-F5344CB8AC3E}">
        <p14:creationId xmlns:p14="http://schemas.microsoft.com/office/powerpoint/2010/main" val="74465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483A8-9247-C043-958D-93348C46BAF5}"/>
              </a:ext>
            </a:extLst>
          </p:cNvPr>
          <p:cNvSpPr txBox="1"/>
          <p:nvPr/>
        </p:nvSpPr>
        <p:spPr>
          <a:xfrm>
            <a:off x="6940296" y="1364270"/>
            <a:ext cx="1895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Q: “What is the next best </a:t>
            </a:r>
          </a:p>
          <a:p>
            <a:r>
              <a:rPr lang="en-GB" sz="2000" dirty="0">
                <a:solidFill>
                  <a:srgbClr val="7030A0"/>
                </a:solidFill>
                <a:latin typeface="Bradley Hand" pitchFamily="2" charset="77"/>
              </a:rPr>
              <a:t>seller /overnight success?”</a:t>
            </a:r>
          </a:p>
        </p:txBody>
      </p:sp>
      <p:pic>
        <p:nvPicPr>
          <p:cNvPr id="19" name="Graphic 18" descr="Telescope with solid fill">
            <a:extLst>
              <a:ext uri="{FF2B5EF4-FFF2-40B4-BE49-F238E27FC236}">
                <a16:creationId xmlns:a16="http://schemas.microsoft.com/office/drawing/2014/main" id="{14D498F6-7F53-9F48-A430-F53C6F90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5481" y="545675"/>
            <a:ext cx="914400" cy="914400"/>
          </a:xfrm>
          <a:prstGeom prst="rect">
            <a:avLst/>
          </a:prstGeom>
        </p:spPr>
      </p:pic>
      <p:pic>
        <p:nvPicPr>
          <p:cNvPr id="3074" name="Picture 2" descr="The Silent Patient">
            <a:extLst>
              <a:ext uri="{FF2B5EF4-FFF2-40B4-BE49-F238E27FC236}">
                <a16:creationId xmlns:a16="http://schemas.microsoft.com/office/drawing/2014/main" id="{525830BB-177B-DA41-B55A-EBE5CC076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42" y="654875"/>
            <a:ext cx="6335632" cy="385419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57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669</Words>
  <Application>Microsoft Macintosh PowerPoint</Application>
  <PresentationFormat>On-screen Show (16:9)</PresentationFormat>
  <Paragraphs>120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Roboto Slab</vt:lpstr>
      <vt:lpstr>Andale Mono</vt:lpstr>
      <vt:lpstr>Montserrat</vt:lpstr>
      <vt:lpstr>Montserrat SemiBold</vt:lpstr>
      <vt:lpstr>Arial</vt:lpstr>
      <vt:lpstr>Helvetica Neue Light</vt:lpstr>
      <vt:lpstr>Avenir Book</vt:lpstr>
      <vt:lpstr>Roboto Slab Regular</vt:lpstr>
      <vt:lpstr>Helvetica</vt:lpstr>
      <vt:lpstr>Bradley Hand</vt:lpstr>
      <vt:lpstr>Roboto Medium</vt:lpstr>
      <vt:lpstr>Arial</vt:lpstr>
      <vt:lpstr>Helvetica Neue</vt:lpstr>
      <vt:lpstr>Roboto</vt:lpstr>
      <vt:lpstr>Simple Light</vt:lpstr>
      <vt:lpstr>Simple Light</vt:lpstr>
      <vt:lpstr>PowerPoint Presentation</vt:lpstr>
      <vt:lpstr>PowerPoint Presentation</vt:lpstr>
      <vt:lpstr>DATA ANALYTICS | IRONHACK</vt:lpstr>
      <vt:lpstr>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Now lets look at architecture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| IRONHACK</dc:title>
  <cp:lastModifiedBy>Sian Davies</cp:lastModifiedBy>
  <cp:revision>5</cp:revision>
  <dcterms:modified xsi:type="dcterms:W3CDTF">2021-11-26T11:31:14Z</dcterms:modified>
</cp:coreProperties>
</file>